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Montserrat" panose="00000500000000000000" pitchFamily="2" charset="0"/>
      <p:regular r:id="rId11"/>
    </p:embeddedFont>
    <p:embeddedFont>
      <p:font typeface="Montserrat Bold" panose="020B0604020202020204" charset="0"/>
      <p:regular r:id="rId12"/>
    </p:embeddedFont>
    <p:embeddedFont>
      <p:font typeface="Prompt Medium" panose="00000600000000000000" pitchFamily="2" charset="-34"/>
      <p:regular r:id="rId13"/>
    </p:embeddedFont>
    <p:embeddedFont>
      <p:font typeface="Red Hat Display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290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i Koner" userId="334af7216677db9b" providerId="LiveId" clId="{D8B72235-8C04-4FE1-8E98-20AB066DF187}"/>
    <pc:docChg chg="undo custSel modSld">
      <pc:chgData name="Priti Koner" userId="334af7216677db9b" providerId="LiveId" clId="{D8B72235-8C04-4FE1-8E98-20AB066DF187}" dt="2025-12-09T15:21:13.117" v="54" actId="1076"/>
      <pc:docMkLst>
        <pc:docMk/>
      </pc:docMkLst>
      <pc:sldChg chg="addSp delSp modSp mod chgLayout">
        <pc:chgData name="Priti Koner" userId="334af7216677db9b" providerId="LiveId" clId="{D8B72235-8C04-4FE1-8E98-20AB066DF187}" dt="2025-12-09T15:21:13.117" v="54" actId="1076"/>
        <pc:sldMkLst>
          <pc:docMk/>
          <pc:sldMk cId="0" sldId="256"/>
        </pc:sldMkLst>
        <pc:spChg chg="mod">
          <ac:chgData name="Priti Koner" userId="334af7216677db9b" providerId="LiveId" clId="{D8B72235-8C04-4FE1-8E98-20AB066DF187}" dt="2025-12-09T15:16:00.711" v="27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1:13.117" v="54" actId="1076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Priti Koner" userId="334af7216677db9b" providerId="LiveId" clId="{D8B72235-8C04-4FE1-8E98-20AB066DF187}" dt="2025-12-09T15:18:41.481" v="37" actId="478"/>
          <ac:spMkLst>
            <pc:docMk/>
            <pc:sldMk cId="0" sldId="256"/>
            <ac:spMk id="7" creationId="{00000000-0000-0000-0000-000000000000}"/>
          </ac:spMkLst>
        </pc:spChg>
        <pc:spChg chg="add del mod ord modCrop">
          <ac:chgData name="Priti Koner" userId="334af7216677db9b" providerId="LiveId" clId="{D8B72235-8C04-4FE1-8E98-20AB066DF187}" dt="2025-12-09T15:18:10.917" v="34" actId="1076"/>
          <ac:spMkLst>
            <pc:docMk/>
            <pc:sldMk cId="0" sldId="256"/>
            <ac:spMk id="8" creationId="{00000000-0000-0000-0000-000000000000}"/>
          </ac:spMkLst>
        </pc:spChg>
        <pc:grpChg chg="mod">
          <ac:chgData name="Priti Koner" userId="334af7216677db9b" providerId="LiveId" clId="{D8B72235-8C04-4FE1-8E98-20AB066DF187}" dt="2025-12-09T15:18:17.198" v="35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Priti Koner" userId="334af7216677db9b" providerId="LiveId" clId="{D8B72235-8C04-4FE1-8E98-20AB066DF187}" dt="2025-12-09T15:19:25.406" v="40" actId="688"/>
        <pc:sldMkLst>
          <pc:docMk/>
          <pc:sldMk cId="0" sldId="257"/>
        </pc:sldMkLst>
        <pc:spChg chg="mod">
          <ac:chgData name="Priti Koner" userId="334af7216677db9b" providerId="LiveId" clId="{D8B72235-8C04-4FE1-8E98-20AB066DF187}" dt="2025-12-09T15:19:25.406" v="40" actId="688"/>
          <ac:spMkLst>
            <pc:docMk/>
            <pc:sldMk cId="0" sldId="257"/>
            <ac:spMk id="10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9:32.693" v="41" actId="1076"/>
        <pc:sldMkLst>
          <pc:docMk/>
          <pc:sldMk cId="0" sldId="258"/>
        </pc:sldMkLst>
        <pc:spChg chg="mod">
          <ac:chgData name="Priti Koner" userId="334af7216677db9b" providerId="LiveId" clId="{D8B72235-8C04-4FE1-8E98-20AB066DF187}" dt="2025-12-09T15:19:32.693" v="41" actId="1076"/>
          <ac:spMkLst>
            <pc:docMk/>
            <pc:sldMk cId="0" sldId="258"/>
            <ac:spMk id="6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9:49.321" v="44" actId="1076"/>
        <pc:sldMkLst>
          <pc:docMk/>
          <pc:sldMk cId="0" sldId="259"/>
        </pc:sldMkLst>
        <pc:spChg chg="mod">
          <ac:chgData name="Priti Koner" userId="334af7216677db9b" providerId="LiveId" clId="{D8B72235-8C04-4FE1-8E98-20AB066DF187}" dt="2025-12-09T15:19:45.839" v="43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19:49.321" v="44" actId="1076"/>
          <ac:spMkLst>
            <pc:docMk/>
            <pc:sldMk cId="0" sldId="259"/>
            <ac:spMk id="16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10:03.375" v="2" actId="14100"/>
        <pc:sldMkLst>
          <pc:docMk/>
          <pc:sldMk cId="0" sldId="260"/>
        </pc:sldMkLst>
        <pc:spChg chg="mod">
          <ac:chgData name="Priti Koner" userId="334af7216677db9b" providerId="LiveId" clId="{D8B72235-8C04-4FE1-8E98-20AB066DF187}" dt="2025-12-09T15:10:03.375" v="2" actId="14100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32.402" v="47" actId="1076"/>
        <pc:sldMkLst>
          <pc:docMk/>
          <pc:sldMk cId="0" sldId="261"/>
        </pc:sldMkLst>
        <pc:spChg chg="mod">
          <ac:chgData name="Priti Koner" userId="334af7216677db9b" providerId="LiveId" clId="{D8B72235-8C04-4FE1-8E98-20AB066DF187}" dt="2025-12-09T15:20:32.402" v="47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29.774" v="46" actId="1076"/>
          <ac:spMkLst>
            <pc:docMk/>
            <pc:sldMk cId="0" sldId="261"/>
            <ac:spMk id="11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43.656" v="49" actId="1076"/>
        <pc:sldMkLst>
          <pc:docMk/>
          <pc:sldMk cId="0" sldId="262"/>
        </pc:sldMkLst>
        <pc:spChg chg="mod">
          <ac:chgData name="Priti Koner" userId="334af7216677db9b" providerId="LiveId" clId="{D8B72235-8C04-4FE1-8E98-20AB066DF187}" dt="2025-12-09T15:20:39.152" v="48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43.656" v="49" actId="1076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Priti Koner" userId="334af7216677db9b" providerId="LiveId" clId="{D8B72235-8C04-4FE1-8E98-20AB066DF187}" dt="2025-12-09T15:20:58.647" v="53" actId="1076"/>
        <pc:sldMkLst>
          <pc:docMk/>
          <pc:sldMk cId="0" sldId="263"/>
        </pc:sldMkLst>
        <pc:spChg chg="mod">
          <ac:chgData name="Priti Koner" userId="334af7216677db9b" providerId="LiveId" clId="{D8B72235-8C04-4FE1-8E98-20AB066DF187}" dt="2025-12-09T15:20:49.922" v="50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Priti Koner" userId="334af7216677db9b" providerId="LiveId" clId="{D8B72235-8C04-4FE1-8E98-20AB066DF187}" dt="2025-12-09T15:20:58.647" v="53" actId="1076"/>
          <ac:spMkLst>
            <pc:docMk/>
            <pc:sldMk cId="0" sldId="263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6324600" y="1205424"/>
            <a:ext cx="19964400" cy="9134639"/>
            <a:chOff x="0" y="-47625"/>
            <a:chExt cx="6072380" cy="2756958"/>
          </a:xfrm>
        </p:grpSpPr>
        <p:sp>
          <p:nvSpPr>
            <p:cNvPr id="4" name="Freeform 4"/>
            <p:cNvSpPr/>
            <p:nvPr/>
          </p:nvSpPr>
          <p:spPr>
            <a:xfrm>
              <a:off x="1934708" y="-46654"/>
              <a:ext cx="413767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648172">
            <a:off x="10619765" y="-1533866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1028700" y="53063"/>
            <a:ext cx="15604469" cy="183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AI-Enabled Platform </a:t>
            </a:r>
            <a:r>
              <a:rPr lang="en-US" sz="5300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Dead-End Breach Prevention System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28297" y="1152362"/>
            <a:ext cx="13075854" cy="9134638"/>
          </a:xfrm>
          <a:custGeom>
            <a:avLst/>
            <a:gdLst/>
            <a:ahLst/>
            <a:cxnLst/>
            <a:rect l="l" t="t" r="r" b="b"/>
            <a:pathLst>
              <a:path w="14275017" h="9510730">
                <a:moveTo>
                  <a:pt x="0" y="0"/>
                </a:moveTo>
                <a:lnTo>
                  <a:pt x="14275017" y="0"/>
                </a:lnTo>
                <a:lnTo>
                  <a:pt x="14275017" y="9510731"/>
                </a:lnTo>
                <a:lnTo>
                  <a:pt x="0" y="9510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-11381" t="6933" r="-3579" b="-1358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23402" y="2609421"/>
            <a:ext cx="13111329" cy="6648879"/>
            <a:chOff x="0" y="0"/>
            <a:chExt cx="3453189" cy="17511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3189" cy="1751145"/>
            </a:xfrm>
            <a:custGeom>
              <a:avLst/>
              <a:gdLst/>
              <a:ahLst/>
              <a:cxnLst/>
              <a:rect l="l" t="t" r="r" b="b"/>
              <a:pathLst>
                <a:path w="3453189" h="1751145">
                  <a:moveTo>
                    <a:pt x="12990" y="0"/>
                  </a:moveTo>
                  <a:lnTo>
                    <a:pt x="3440199" y="0"/>
                  </a:lnTo>
                  <a:cubicBezTo>
                    <a:pt x="3443644" y="0"/>
                    <a:pt x="3446948" y="1369"/>
                    <a:pt x="3449384" y="3805"/>
                  </a:cubicBezTo>
                  <a:cubicBezTo>
                    <a:pt x="3451821" y="6241"/>
                    <a:pt x="3453189" y="9545"/>
                    <a:pt x="3453189" y="12990"/>
                  </a:cubicBezTo>
                  <a:lnTo>
                    <a:pt x="3453189" y="1738155"/>
                  </a:lnTo>
                  <a:cubicBezTo>
                    <a:pt x="3453189" y="1741600"/>
                    <a:pt x="3451821" y="1744904"/>
                    <a:pt x="3449384" y="1747340"/>
                  </a:cubicBezTo>
                  <a:cubicBezTo>
                    <a:pt x="3446948" y="1749776"/>
                    <a:pt x="3443644" y="1751145"/>
                    <a:pt x="3440199" y="1751145"/>
                  </a:cubicBezTo>
                  <a:lnTo>
                    <a:pt x="12990" y="1751145"/>
                  </a:lnTo>
                  <a:cubicBezTo>
                    <a:pt x="9545" y="1751145"/>
                    <a:pt x="6241" y="1749776"/>
                    <a:pt x="3805" y="1747340"/>
                  </a:cubicBezTo>
                  <a:cubicBezTo>
                    <a:pt x="1369" y="1744904"/>
                    <a:pt x="0" y="1741600"/>
                    <a:pt x="0" y="1738155"/>
                  </a:cubicBezTo>
                  <a:lnTo>
                    <a:pt x="0" y="12990"/>
                  </a:lnTo>
                  <a:cubicBezTo>
                    <a:pt x="0" y="9545"/>
                    <a:pt x="1369" y="6241"/>
                    <a:pt x="3805" y="3805"/>
                  </a:cubicBezTo>
                  <a:cubicBezTo>
                    <a:pt x="6241" y="1369"/>
                    <a:pt x="9545" y="0"/>
                    <a:pt x="12990" y="0"/>
                  </a:cubicBezTo>
                  <a:close/>
                </a:path>
              </a:pathLst>
            </a:custGeom>
            <a:solidFill>
              <a:srgbClr val="7448A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453189" cy="179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8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75659" y="680519"/>
            <a:ext cx="9335910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INTRODUCTION</a:t>
            </a:r>
            <a:r>
              <a:rPr lang="en-US" sz="57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 rot="12511002">
            <a:off x="-1310039" y="3325119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 rot="-8648172">
            <a:off x="13278231" y="-353969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172573" y="3188121"/>
            <a:ext cx="11612987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Passengers often stand dangerously close to the edge of metro platforms, increasing the risk of accidental falls or intentional track intrusions. Existing safety measures lack real-time, zone-specific monitoring. The AI-Enabled Dead-End Platform Breach Prevention System addresses this by using IR and LDR sensors with an ESP8266 microcontroller to continuously monitor platform safety zones. The system provides instant audio-visual alerts during unsafe activity and displays live zone status on a local web-based dashboard. This low-cost, automated solution enhances passenger safety and helps prevent accidents and service disruptions.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39479" y="3367237"/>
            <a:ext cx="6096831" cy="5891063"/>
          </a:xfrm>
          <a:custGeom>
            <a:avLst/>
            <a:gdLst/>
            <a:ahLst/>
            <a:cxnLst/>
            <a:rect l="l" t="t" r="r" b="b"/>
            <a:pathLst>
              <a:path w="6096831" h="5891063">
                <a:moveTo>
                  <a:pt x="0" y="0"/>
                </a:moveTo>
                <a:lnTo>
                  <a:pt x="6096831" y="0"/>
                </a:lnTo>
                <a:lnTo>
                  <a:pt x="6096831" y="5891063"/>
                </a:lnTo>
                <a:lnTo>
                  <a:pt x="0" y="5891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0144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294694" y="3142196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527272" y="3952677"/>
            <a:ext cx="646251" cy="587948"/>
            <a:chOff x="0" y="0"/>
            <a:chExt cx="241736" cy="219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736" cy="219928"/>
            </a:xfrm>
            <a:custGeom>
              <a:avLst/>
              <a:gdLst/>
              <a:ahLst/>
              <a:cxnLst/>
              <a:rect l="l" t="t" r="r" b="b"/>
              <a:pathLst>
                <a:path w="241736" h="219928">
                  <a:moveTo>
                    <a:pt x="83858" y="0"/>
                  </a:moveTo>
                  <a:lnTo>
                    <a:pt x="157878" y="0"/>
                  </a:lnTo>
                  <a:cubicBezTo>
                    <a:pt x="180119" y="0"/>
                    <a:pt x="201448" y="8835"/>
                    <a:pt x="217175" y="24562"/>
                  </a:cubicBezTo>
                  <a:cubicBezTo>
                    <a:pt x="232901" y="40288"/>
                    <a:pt x="241736" y="61618"/>
                    <a:pt x="241736" y="83858"/>
                  </a:cubicBezTo>
                  <a:lnTo>
                    <a:pt x="241736" y="136069"/>
                  </a:lnTo>
                  <a:cubicBezTo>
                    <a:pt x="241736" y="158310"/>
                    <a:pt x="232901" y="179640"/>
                    <a:pt x="217175" y="195366"/>
                  </a:cubicBezTo>
                  <a:cubicBezTo>
                    <a:pt x="201448" y="211093"/>
                    <a:pt x="180119" y="219928"/>
                    <a:pt x="157878" y="219928"/>
                  </a:cubicBezTo>
                  <a:lnTo>
                    <a:pt x="83858" y="219928"/>
                  </a:lnTo>
                  <a:cubicBezTo>
                    <a:pt x="61618" y="219928"/>
                    <a:pt x="40288" y="211093"/>
                    <a:pt x="24562" y="195366"/>
                  </a:cubicBezTo>
                  <a:cubicBezTo>
                    <a:pt x="8835" y="179640"/>
                    <a:pt x="0" y="158310"/>
                    <a:pt x="0" y="136069"/>
                  </a:cubicBezTo>
                  <a:lnTo>
                    <a:pt x="0" y="83858"/>
                  </a:lnTo>
                  <a:cubicBezTo>
                    <a:pt x="0" y="61618"/>
                    <a:pt x="8835" y="40288"/>
                    <a:pt x="24562" y="24562"/>
                  </a:cubicBezTo>
                  <a:cubicBezTo>
                    <a:pt x="40288" y="8835"/>
                    <a:pt x="61618" y="0"/>
                    <a:pt x="83858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1736" cy="26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45860" y="6687096"/>
            <a:ext cx="572310" cy="569900"/>
            <a:chOff x="0" y="0"/>
            <a:chExt cx="214078" cy="2131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078" cy="213177"/>
            </a:xfrm>
            <a:custGeom>
              <a:avLst/>
              <a:gdLst/>
              <a:ahLst/>
              <a:cxnLst/>
              <a:rect l="l" t="t" r="r" b="b"/>
              <a:pathLst>
                <a:path w="214078" h="213177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118484"/>
                  </a:lnTo>
                  <a:cubicBezTo>
                    <a:pt x="214078" y="170781"/>
                    <a:pt x="171683" y="213177"/>
                    <a:pt x="119386" y="213177"/>
                  </a:cubicBezTo>
                  <a:lnTo>
                    <a:pt x="94692" y="213177"/>
                  </a:lnTo>
                  <a:cubicBezTo>
                    <a:pt x="69578" y="213177"/>
                    <a:pt x="45493" y="203200"/>
                    <a:pt x="27735" y="185442"/>
                  </a:cubicBezTo>
                  <a:cubicBezTo>
                    <a:pt x="9977" y="167684"/>
                    <a:pt x="0" y="143598"/>
                    <a:pt x="0" y="118484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4078" cy="260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91579" y="6742989"/>
            <a:ext cx="572310" cy="514007"/>
            <a:chOff x="0" y="0"/>
            <a:chExt cx="214078" cy="192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4078" cy="192269"/>
            </a:xfrm>
            <a:custGeom>
              <a:avLst/>
              <a:gdLst/>
              <a:ahLst/>
              <a:cxnLst/>
              <a:rect l="l" t="t" r="r" b="b"/>
              <a:pathLst>
                <a:path w="214078" h="192269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8648172">
            <a:off x="13278231" y="-353969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515611" y="491490"/>
            <a:ext cx="9052785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 STATEMENT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7335" y="4056590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6784" y="6771392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52503" y="6771392"/>
            <a:ext cx="450462" cy="37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FEFE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37732" y="3889590"/>
            <a:ext cx="6721568" cy="371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8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Chandni Chowk Station (January 2025): </a:t>
            </a:r>
          </a:p>
          <a:p>
            <a:pPr algn="l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senior citizen jumped in front of an incoming metro train, causing a fatality and over two hours of service suspension, highlighting the limits of manual monitoring in preventing intentional intrusions.</a:t>
            </a:r>
          </a:p>
          <a:p>
            <a:pPr algn="l">
              <a:lnSpc>
                <a:spcPts val="320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75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85122" y="6761867"/>
            <a:ext cx="5459814" cy="233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Passenger Fall at Esplanade (Dec 12, 2024): </a:t>
            </a: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passenger fell onto the tracks due to overcrowding and possible pushing, highlighting the need for localized platform safety warnings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37732" y="6896475"/>
            <a:ext cx="6721568" cy="289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24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 Disruption at Jatin Das Park (Sep 26, 2025):</a:t>
            </a:r>
            <a:r>
              <a:rPr lang="en-US" sz="22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person fell onto the tracks, disrupting Blue Line services for nearly an hour and causing widespread commuter delays.</a:t>
            </a:r>
          </a:p>
          <a:p>
            <a:pPr algn="l">
              <a:lnSpc>
                <a:spcPts val="3136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20"/>
              </a:lnSpc>
            </a:pPr>
            <a:endParaRPr lang="en-US" sz="224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85122" y="3794340"/>
            <a:ext cx="5857788" cy="201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2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Fall at Central Station (July 12, 2025):</a:t>
            </a:r>
          </a:p>
          <a:p>
            <a:pPr algn="l">
              <a:lnSpc>
                <a:spcPts val="4123"/>
              </a:lnSpc>
            </a:pPr>
            <a:r>
              <a:rPr lang="en-US" sz="2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passenger fell onto the tracks, triggering emergency response and causing major service disruptions.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582" y="1751444"/>
            <a:ext cx="17308842" cy="138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1"/>
              </a:lnSpc>
              <a:spcBef>
                <a:spcPct val="0"/>
              </a:spcBef>
            </a:pPr>
            <a:r>
              <a:rPr lang="en-US" sz="2650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To highlight the need for automated zone-based monitoring, we reviewed recent Kolkata Metro incidents showing how intrusions, falls, and intentional acts can disrupt service and pose serious safety risks.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84936" y="3877735"/>
            <a:ext cx="572310" cy="559486"/>
            <a:chOff x="0" y="0"/>
            <a:chExt cx="214078" cy="2092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078" cy="209281"/>
            </a:xfrm>
            <a:custGeom>
              <a:avLst/>
              <a:gdLst/>
              <a:ahLst/>
              <a:cxnLst/>
              <a:rect l="l" t="t" r="r" b="b"/>
              <a:pathLst>
                <a:path w="214078" h="209281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114589"/>
                  </a:lnTo>
                  <a:cubicBezTo>
                    <a:pt x="214078" y="166886"/>
                    <a:pt x="171683" y="209281"/>
                    <a:pt x="119386" y="209281"/>
                  </a:cubicBezTo>
                  <a:lnTo>
                    <a:pt x="94692" y="209281"/>
                  </a:lnTo>
                  <a:cubicBezTo>
                    <a:pt x="69578" y="209281"/>
                    <a:pt x="45493" y="199305"/>
                    <a:pt x="27735" y="181546"/>
                  </a:cubicBezTo>
                  <a:cubicBezTo>
                    <a:pt x="9977" y="163788"/>
                    <a:pt x="0" y="139703"/>
                    <a:pt x="0" y="114589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C45BA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4078" cy="247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EFEF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9641" y="3398614"/>
            <a:ext cx="4439123" cy="6385636"/>
            <a:chOff x="0" y="0"/>
            <a:chExt cx="1169152" cy="16818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9152" cy="1681814"/>
            </a:xfrm>
            <a:custGeom>
              <a:avLst/>
              <a:gdLst/>
              <a:ahLst/>
              <a:cxnLst/>
              <a:rect l="l" t="t" r="r" b="b"/>
              <a:pathLst>
                <a:path w="1169152" h="1681814">
                  <a:moveTo>
                    <a:pt x="38368" y="0"/>
                  </a:moveTo>
                  <a:lnTo>
                    <a:pt x="1130783" y="0"/>
                  </a:lnTo>
                  <a:cubicBezTo>
                    <a:pt x="1140959" y="0"/>
                    <a:pt x="1150718" y="4042"/>
                    <a:pt x="1157914" y="11238"/>
                  </a:cubicBezTo>
                  <a:cubicBezTo>
                    <a:pt x="1165109" y="18433"/>
                    <a:pt x="1169152" y="28192"/>
                    <a:pt x="1169152" y="38368"/>
                  </a:cubicBezTo>
                  <a:lnTo>
                    <a:pt x="1169152" y="1643445"/>
                  </a:lnTo>
                  <a:cubicBezTo>
                    <a:pt x="1169152" y="1653621"/>
                    <a:pt x="1165109" y="1663380"/>
                    <a:pt x="1157914" y="1670576"/>
                  </a:cubicBezTo>
                  <a:cubicBezTo>
                    <a:pt x="1150718" y="1677771"/>
                    <a:pt x="1140959" y="1681814"/>
                    <a:pt x="1130783" y="1681814"/>
                  </a:cubicBezTo>
                  <a:lnTo>
                    <a:pt x="38368" y="1681814"/>
                  </a:lnTo>
                  <a:cubicBezTo>
                    <a:pt x="28192" y="1681814"/>
                    <a:pt x="18433" y="1677771"/>
                    <a:pt x="11238" y="1670576"/>
                  </a:cubicBezTo>
                  <a:cubicBezTo>
                    <a:pt x="4042" y="1663380"/>
                    <a:pt x="0" y="1653621"/>
                    <a:pt x="0" y="1643445"/>
                  </a:cubicBezTo>
                  <a:lnTo>
                    <a:pt x="0" y="38368"/>
                  </a:lnTo>
                  <a:cubicBezTo>
                    <a:pt x="0" y="28192"/>
                    <a:pt x="4042" y="18433"/>
                    <a:pt x="11238" y="11238"/>
                  </a:cubicBezTo>
                  <a:cubicBezTo>
                    <a:pt x="18433" y="4042"/>
                    <a:pt x="28192" y="0"/>
                    <a:pt x="38368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9152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669586"/>
            <a:ext cx="3004092" cy="618237"/>
            <a:chOff x="0" y="0"/>
            <a:chExt cx="791201" cy="162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48964" y="293484"/>
            <a:ext cx="11314534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GOALS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744" y="4687679"/>
            <a:ext cx="4483969" cy="539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Reduced hardware cost: One controller replaces multiple boards, cutting equipment and spare-part costs.</a:t>
            </a:r>
          </a:p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management &amp; maintenance: Single firmware and network endpoint make updates and troubleshooting easier.</a:t>
            </a:r>
          </a:p>
          <a:p>
            <a:pPr marL="372675" lvl="1" indent="-186338" algn="l">
              <a:lnSpc>
                <a:spcPts val="3176"/>
              </a:lnSpc>
              <a:buFont typeface="Arial"/>
              <a:buChar char="•"/>
            </a:pPr>
            <a:r>
              <a:rPr lang="en-US" sz="1726" b="1">
                <a:solidFill>
                  <a:srgbClr val="FEFE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dashboard &amp; logging: One web interface enables consistent monitoring and easy event analysis.</a:t>
            </a:r>
          </a:p>
          <a:p>
            <a:pPr algn="ctr">
              <a:lnSpc>
                <a:spcPts val="2440"/>
              </a:lnSpc>
            </a:pPr>
            <a:endParaRPr lang="en-US" sz="1726" b="1">
              <a:solidFill>
                <a:srgbClr val="FEFEF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440"/>
              </a:lnSpc>
            </a:pPr>
            <a:endParaRPr lang="en-US" sz="1726" b="1">
              <a:solidFill>
                <a:srgbClr val="FEFEF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5688" y="3729790"/>
            <a:ext cx="1881193" cy="4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Benefits</a:t>
            </a:r>
          </a:p>
        </p:txBody>
      </p:sp>
      <p:sp>
        <p:nvSpPr>
          <p:cNvPr id="15" name="Freeform 15"/>
          <p:cNvSpPr/>
          <p:nvPr/>
        </p:nvSpPr>
        <p:spPr>
          <a:xfrm rot="-9107142">
            <a:off x="-1171025" y="-1631958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8648172">
            <a:off x="11025907" y="4756503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22460" y="1644129"/>
            <a:ext cx="17890200" cy="132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  <a:spcBef>
                <a:spcPct val="0"/>
              </a:spcBef>
            </a:pPr>
            <a:r>
              <a:rPr lang="en-US" sz="2550" b="1">
                <a:solidFill>
                  <a:srgbClr val="F7F3F2"/>
                </a:solidFill>
                <a:latin typeface="Prompt Medium"/>
                <a:ea typeface="Prompt Medium"/>
                <a:cs typeface="Prompt Medium"/>
                <a:sym typeface="Prompt Medium"/>
              </a:rPr>
              <a:t>Primary objective: consolidate the present multi-controller architecture (three microcontrollers each with its own webserver) into a single-controller, single-webserver system to improve manageability, reduce cost and simplify deployment.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94942" y="3398614"/>
            <a:ext cx="4623471" cy="6385636"/>
            <a:chOff x="0" y="0"/>
            <a:chExt cx="1217704" cy="16818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7704" cy="1681814"/>
            </a:xfrm>
            <a:custGeom>
              <a:avLst/>
              <a:gdLst/>
              <a:ahLst/>
              <a:cxnLst/>
              <a:rect l="l" t="t" r="r" b="b"/>
              <a:pathLst>
                <a:path w="1217704" h="1681814">
                  <a:moveTo>
                    <a:pt x="36839" y="0"/>
                  </a:moveTo>
                  <a:lnTo>
                    <a:pt x="1180866" y="0"/>
                  </a:lnTo>
                  <a:cubicBezTo>
                    <a:pt x="1190636" y="0"/>
                    <a:pt x="1200006" y="3881"/>
                    <a:pt x="1206915" y="10790"/>
                  </a:cubicBezTo>
                  <a:cubicBezTo>
                    <a:pt x="1213823" y="17698"/>
                    <a:pt x="1217704" y="27068"/>
                    <a:pt x="1217704" y="36839"/>
                  </a:cubicBezTo>
                  <a:lnTo>
                    <a:pt x="1217704" y="1644975"/>
                  </a:lnTo>
                  <a:cubicBezTo>
                    <a:pt x="1217704" y="1654745"/>
                    <a:pt x="1213823" y="1664115"/>
                    <a:pt x="1206915" y="1671024"/>
                  </a:cubicBezTo>
                  <a:cubicBezTo>
                    <a:pt x="1200006" y="1677932"/>
                    <a:pt x="1190636" y="1681814"/>
                    <a:pt x="1180866" y="1681814"/>
                  </a:cubicBezTo>
                  <a:lnTo>
                    <a:pt x="36839" y="1681814"/>
                  </a:lnTo>
                  <a:cubicBezTo>
                    <a:pt x="27068" y="1681814"/>
                    <a:pt x="17698" y="1677932"/>
                    <a:pt x="10790" y="1671024"/>
                  </a:cubicBezTo>
                  <a:cubicBezTo>
                    <a:pt x="3881" y="1664115"/>
                    <a:pt x="0" y="1654745"/>
                    <a:pt x="0" y="1644975"/>
                  </a:cubicBezTo>
                  <a:lnTo>
                    <a:pt x="0" y="36839"/>
                  </a:lnTo>
                  <a:cubicBezTo>
                    <a:pt x="0" y="27068"/>
                    <a:pt x="3881" y="17698"/>
                    <a:pt x="10790" y="10790"/>
                  </a:cubicBezTo>
                  <a:cubicBezTo>
                    <a:pt x="17698" y="3881"/>
                    <a:pt x="27068" y="0"/>
                    <a:pt x="36839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17704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15218" y="3669586"/>
            <a:ext cx="3004092" cy="618237"/>
            <a:chOff x="0" y="0"/>
            <a:chExt cx="791201" cy="1628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15218" y="3613903"/>
            <a:ext cx="3004092" cy="69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0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Implementation considerations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4942" y="4652273"/>
            <a:ext cx="4392047" cy="507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controller for all zones: Use a high-I/O microcontroller or I/O expanders to monitor every zone with one network host.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Centralized webserver: One dashboard with unified status/REST endpoints simplifies system configuration and monitoring.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Fault tolerance: Add a watchdog and backup controller to prevent total system failure.</a:t>
            </a:r>
          </a:p>
          <a:p>
            <a:pPr algn="l">
              <a:lnSpc>
                <a:spcPts val="2392"/>
              </a:lnSpc>
            </a:pPr>
            <a:endParaRPr lang="en-US" sz="1730" b="1">
              <a:solidFill>
                <a:srgbClr val="F7F3F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2875764" y="3398614"/>
            <a:ext cx="4310051" cy="6385636"/>
            <a:chOff x="0" y="0"/>
            <a:chExt cx="1135157" cy="16818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5157" cy="1681814"/>
            </a:xfrm>
            <a:custGeom>
              <a:avLst/>
              <a:gdLst/>
              <a:ahLst/>
              <a:cxnLst/>
              <a:rect l="l" t="t" r="r" b="b"/>
              <a:pathLst>
                <a:path w="1135157" h="1681814">
                  <a:moveTo>
                    <a:pt x="39517" y="0"/>
                  </a:moveTo>
                  <a:lnTo>
                    <a:pt x="1095640" y="0"/>
                  </a:lnTo>
                  <a:cubicBezTo>
                    <a:pt x="1106121" y="0"/>
                    <a:pt x="1116172" y="4163"/>
                    <a:pt x="1123583" y="11574"/>
                  </a:cubicBezTo>
                  <a:cubicBezTo>
                    <a:pt x="1130994" y="18985"/>
                    <a:pt x="1135157" y="29037"/>
                    <a:pt x="1135157" y="39517"/>
                  </a:cubicBezTo>
                  <a:lnTo>
                    <a:pt x="1135157" y="1642296"/>
                  </a:lnTo>
                  <a:cubicBezTo>
                    <a:pt x="1135157" y="1664121"/>
                    <a:pt x="1117465" y="1681814"/>
                    <a:pt x="1095640" y="1681814"/>
                  </a:cubicBezTo>
                  <a:lnTo>
                    <a:pt x="39517" y="1681814"/>
                  </a:lnTo>
                  <a:cubicBezTo>
                    <a:pt x="17693" y="1681814"/>
                    <a:pt x="0" y="1664121"/>
                    <a:pt x="0" y="1642296"/>
                  </a:cubicBezTo>
                  <a:lnTo>
                    <a:pt x="0" y="39517"/>
                  </a:lnTo>
                  <a:cubicBezTo>
                    <a:pt x="0" y="17693"/>
                    <a:pt x="17693" y="0"/>
                    <a:pt x="39517" y="0"/>
                  </a:cubicBezTo>
                  <a:close/>
                </a:path>
              </a:pathLst>
            </a:custGeom>
            <a:solidFill>
              <a:srgbClr val="7448A2">
                <a:alpha val="4862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35157" cy="172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528743" y="3652003"/>
            <a:ext cx="3004092" cy="618237"/>
            <a:chOff x="0" y="0"/>
            <a:chExt cx="791201" cy="1628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1201" cy="162828"/>
            </a:xfrm>
            <a:custGeom>
              <a:avLst/>
              <a:gdLst/>
              <a:ahLst/>
              <a:cxnLst/>
              <a:rect l="l" t="t" r="r" b="b"/>
              <a:pathLst>
                <a:path w="791201" h="162828">
                  <a:moveTo>
                    <a:pt x="56697" y="0"/>
                  </a:moveTo>
                  <a:lnTo>
                    <a:pt x="734504" y="0"/>
                  </a:lnTo>
                  <a:cubicBezTo>
                    <a:pt x="749541" y="0"/>
                    <a:pt x="763962" y="5973"/>
                    <a:pt x="774595" y="16606"/>
                  </a:cubicBezTo>
                  <a:cubicBezTo>
                    <a:pt x="785228" y="27239"/>
                    <a:pt x="791201" y="41660"/>
                    <a:pt x="791201" y="56697"/>
                  </a:cubicBezTo>
                  <a:lnTo>
                    <a:pt x="791201" y="106131"/>
                  </a:lnTo>
                  <a:cubicBezTo>
                    <a:pt x="791201" y="137444"/>
                    <a:pt x="765817" y="162828"/>
                    <a:pt x="734504" y="162828"/>
                  </a:cubicBezTo>
                  <a:lnTo>
                    <a:pt x="56697" y="162828"/>
                  </a:lnTo>
                  <a:cubicBezTo>
                    <a:pt x="25384" y="162828"/>
                    <a:pt x="0" y="137444"/>
                    <a:pt x="0" y="106131"/>
                  </a:cubicBezTo>
                  <a:lnTo>
                    <a:pt x="0" y="56697"/>
                  </a:lnTo>
                  <a:cubicBezTo>
                    <a:pt x="0" y="25384"/>
                    <a:pt x="25384" y="0"/>
                    <a:pt x="566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91201" cy="2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528743" y="3648391"/>
            <a:ext cx="3004092" cy="63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25" b="1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Short roadmap for the PPR: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56714" y="4564973"/>
            <a:ext cx="4300526" cy="516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Single-controller prototype: Build on a high-GPIO/expandable board and verify detection and alert latency.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evaluation: Compare latency, false positives, and uptime with the three-controller system.</a:t>
            </a:r>
          </a:p>
          <a:p>
            <a:pPr marL="373508" lvl="1" indent="-186754" algn="l">
              <a:lnSpc>
                <a:spcPts val="3183"/>
              </a:lnSpc>
              <a:buFont typeface="Arial"/>
              <a:buChar char="•"/>
            </a:pPr>
            <a:r>
              <a:rPr lang="en-US" sz="1730" b="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 &amp; cost analysis: Create expansion guidelines and estimate cost savings for large-scale rollout.</a:t>
            </a:r>
          </a:p>
          <a:p>
            <a:pPr algn="ctr">
              <a:lnSpc>
                <a:spcPts val="3183"/>
              </a:lnSpc>
            </a:pPr>
            <a:endParaRPr lang="en-US" sz="1730" b="1">
              <a:solidFill>
                <a:srgbClr val="F7F3F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50718" lvl="1" indent="-275359" algn="ctr">
                <a:lnSpc>
                  <a:spcPts val="3571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79639" y="6808543"/>
            <a:ext cx="3398614" cy="3398614"/>
          </a:xfrm>
          <a:custGeom>
            <a:avLst/>
            <a:gdLst/>
            <a:ahLst/>
            <a:cxnLst/>
            <a:rect l="l" t="t" r="r" b="b"/>
            <a:pathLst>
              <a:path w="3398614" h="3398614">
                <a:moveTo>
                  <a:pt x="0" y="0"/>
                </a:moveTo>
                <a:lnTo>
                  <a:pt x="3398614" y="0"/>
                </a:lnTo>
                <a:lnTo>
                  <a:pt x="3398614" y="3398614"/>
                </a:lnTo>
                <a:lnTo>
                  <a:pt x="0" y="339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70412" y="1664013"/>
            <a:ext cx="13982515" cy="862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835" lvl="1" indent="-440917" algn="l">
              <a:lnSpc>
                <a:spcPts val="5718"/>
              </a:lnSpc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AI Camera Module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Laser Transmitter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Laser Receiver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Microcontroller (Arduino / ESP32 / Raspberry Pi)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Buzzer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LED Indicator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Power Supply Unit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Connecting Wires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Mounting Frame / Holders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Storage Module (SD Card / Cloud Interface)</a:t>
            </a:r>
          </a:p>
          <a:p>
            <a:pPr marL="881835" lvl="1" indent="-440917" algn="l">
              <a:lnSpc>
                <a:spcPts val="5718"/>
              </a:lnSpc>
              <a:spcBef>
                <a:spcPct val="0"/>
              </a:spcBef>
              <a:buFont typeface="Arial"/>
              <a:buChar char="•"/>
            </a:pPr>
            <a:r>
              <a:rPr lang="en-US" sz="4084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Dashboard Interface (Display/PC/Monitoring Unit)</a:t>
            </a:r>
          </a:p>
          <a:p>
            <a:pPr algn="l">
              <a:lnSpc>
                <a:spcPts val="5718"/>
              </a:lnSpc>
              <a:spcBef>
                <a:spcPct val="0"/>
              </a:spcBef>
            </a:pPr>
            <a:endParaRPr lang="en-US" sz="4084" b="1">
              <a:solidFill>
                <a:srgbClr val="FFFFFF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894" y="1223433"/>
            <a:ext cx="16674213" cy="16992828"/>
          </a:xfrm>
          <a:custGeom>
            <a:avLst/>
            <a:gdLst/>
            <a:ahLst/>
            <a:cxnLst/>
            <a:rect l="l" t="t" r="r" b="b"/>
            <a:pathLst>
              <a:path w="16674213" h="16992828">
                <a:moveTo>
                  <a:pt x="0" y="0"/>
                </a:moveTo>
                <a:lnTo>
                  <a:pt x="16674212" y="0"/>
                </a:lnTo>
                <a:lnTo>
                  <a:pt x="16674212" y="16992829"/>
                </a:lnTo>
                <a:lnTo>
                  <a:pt x="0" y="16992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101070" y="244263"/>
            <a:ext cx="6471930" cy="958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451" y="2421382"/>
            <a:ext cx="3417257" cy="1483215"/>
            <a:chOff x="0" y="0"/>
            <a:chExt cx="900018" cy="390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018" cy="390641"/>
            </a:xfrm>
            <a:custGeom>
              <a:avLst/>
              <a:gdLst/>
              <a:ahLst/>
              <a:cxnLst/>
              <a:rect l="l" t="t" r="r" b="b"/>
              <a:pathLst>
                <a:path w="900018" h="390641">
                  <a:moveTo>
                    <a:pt x="49842" y="0"/>
                  </a:moveTo>
                  <a:lnTo>
                    <a:pt x="850176" y="0"/>
                  </a:lnTo>
                  <a:cubicBezTo>
                    <a:pt x="877703" y="0"/>
                    <a:pt x="900018" y="22315"/>
                    <a:pt x="900018" y="49842"/>
                  </a:cubicBezTo>
                  <a:lnTo>
                    <a:pt x="900018" y="340799"/>
                  </a:lnTo>
                  <a:cubicBezTo>
                    <a:pt x="900018" y="368326"/>
                    <a:pt x="877703" y="390641"/>
                    <a:pt x="850176" y="390641"/>
                  </a:cubicBezTo>
                  <a:lnTo>
                    <a:pt x="49842" y="390641"/>
                  </a:lnTo>
                  <a:cubicBezTo>
                    <a:pt x="22315" y="390641"/>
                    <a:pt x="0" y="368326"/>
                    <a:pt x="0" y="340799"/>
                  </a:cubicBezTo>
                  <a:lnTo>
                    <a:pt x="0" y="49842"/>
                  </a:lnTo>
                  <a:cubicBezTo>
                    <a:pt x="0" y="22315"/>
                    <a:pt x="22315" y="0"/>
                    <a:pt x="49842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900018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System Power 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44273" y="491490"/>
            <a:ext cx="8598743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WORKING PRINCIPLE</a:t>
            </a:r>
          </a:p>
        </p:txBody>
      </p:sp>
      <p:sp>
        <p:nvSpPr>
          <p:cNvPr id="10" name="Freeform 10"/>
          <p:cNvSpPr/>
          <p:nvPr/>
        </p:nvSpPr>
        <p:spPr>
          <a:xfrm rot="-9107142">
            <a:off x="12752008" y="-1675032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8648172">
            <a:off x="1268103" y="4015416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4465546" y="2421382"/>
            <a:ext cx="3702763" cy="1483215"/>
            <a:chOff x="0" y="0"/>
            <a:chExt cx="975213" cy="39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213" cy="390641"/>
            </a:xfrm>
            <a:custGeom>
              <a:avLst/>
              <a:gdLst/>
              <a:ahLst/>
              <a:cxnLst/>
              <a:rect l="l" t="t" r="r" b="b"/>
              <a:pathLst>
                <a:path w="975213" h="390641">
                  <a:moveTo>
                    <a:pt x="45999" y="0"/>
                  </a:moveTo>
                  <a:lnTo>
                    <a:pt x="929215" y="0"/>
                  </a:lnTo>
                  <a:cubicBezTo>
                    <a:pt x="954619" y="0"/>
                    <a:pt x="975213" y="20594"/>
                    <a:pt x="975213" y="45999"/>
                  </a:cubicBezTo>
                  <a:lnTo>
                    <a:pt x="975213" y="344642"/>
                  </a:lnTo>
                  <a:cubicBezTo>
                    <a:pt x="975213" y="370047"/>
                    <a:pt x="954619" y="390641"/>
                    <a:pt x="929215" y="390641"/>
                  </a:cubicBezTo>
                  <a:lnTo>
                    <a:pt x="45999" y="390641"/>
                  </a:lnTo>
                  <a:cubicBezTo>
                    <a:pt x="20594" y="390641"/>
                    <a:pt x="0" y="370047"/>
                    <a:pt x="0" y="344642"/>
                  </a:cubicBezTo>
                  <a:lnTo>
                    <a:pt x="0" y="45999"/>
                  </a:lnTo>
                  <a:cubicBezTo>
                    <a:pt x="0" y="20594"/>
                    <a:pt x="20594" y="0"/>
                    <a:pt x="45999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75213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Area Under Surveillance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20175" y="2421382"/>
            <a:ext cx="3692672" cy="1483215"/>
            <a:chOff x="0" y="0"/>
            <a:chExt cx="972556" cy="3906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2556" cy="390641"/>
            </a:xfrm>
            <a:custGeom>
              <a:avLst/>
              <a:gdLst/>
              <a:ahLst/>
              <a:cxnLst/>
              <a:rect l="l" t="t" r="r" b="b"/>
              <a:pathLst>
                <a:path w="972556" h="390641">
                  <a:moveTo>
                    <a:pt x="46124" y="0"/>
                  </a:moveTo>
                  <a:lnTo>
                    <a:pt x="926431" y="0"/>
                  </a:lnTo>
                  <a:cubicBezTo>
                    <a:pt x="938664" y="0"/>
                    <a:pt x="950396" y="4860"/>
                    <a:pt x="959046" y="13510"/>
                  </a:cubicBezTo>
                  <a:cubicBezTo>
                    <a:pt x="967696" y="22160"/>
                    <a:pt x="972556" y="33891"/>
                    <a:pt x="972556" y="46124"/>
                  </a:cubicBezTo>
                  <a:lnTo>
                    <a:pt x="972556" y="344517"/>
                  </a:lnTo>
                  <a:cubicBezTo>
                    <a:pt x="972556" y="369990"/>
                    <a:pt x="951905" y="390641"/>
                    <a:pt x="926431" y="390641"/>
                  </a:cubicBezTo>
                  <a:lnTo>
                    <a:pt x="46124" y="390641"/>
                  </a:lnTo>
                  <a:cubicBezTo>
                    <a:pt x="20651" y="390641"/>
                    <a:pt x="0" y="369990"/>
                    <a:pt x="0" y="344517"/>
                  </a:cubicBezTo>
                  <a:lnTo>
                    <a:pt x="0" y="46124"/>
                  </a:lnTo>
                  <a:cubicBezTo>
                    <a:pt x="0" y="20651"/>
                    <a:pt x="20651" y="0"/>
                    <a:pt x="4612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972556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Normal Safe Condition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2887" y="7782002"/>
            <a:ext cx="3476384" cy="1613548"/>
            <a:chOff x="0" y="0"/>
            <a:chExt cx="915591" cy="4249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5591" cy="424967"/>
            </a:xfrm>
            <a:custGeom>
              <a:avLst/>
              <a:gdLst/>
              <a:ahLst/>
              <a:cxnLst/>
              <a:rect l="l" t="t" r="r" b="b"/>
              <a:pathLst>
                <a:path w="915591" h="424967">
                  <a:moveTo>
                    <a:pt x="48994" y="0"/>
                  </a:moveTo>
                  <a:lnTo>
                    <a:pt x="866597" y="0"/>
                  </a:lnTo>
                  <a:cubicBezTo>
                    <a:pt x="893656" y="0"/>
                    <a:pt x="915591" y="21935"/>
                    <a:pt x="915591" y="48994"/>
                  </a:cubicBezTo>
                  <a:lnTo>
                    <a:pt x="915591" y="375973"/>
                  </a:lnTo>
                  <a:cubicBezTo>
                    <a:pt x="915591" y="403032"/>
                    <a:pt x="893656" y="424967"/>
                    <a:pt x="866597" y="424967"/>
                  </a:cubicBezTo>
                  <a:lnTo>
                    <a:pt x="48994" y="424967"/>
                  </a:lnTo>
                  <a:cubicBezTo>
                    <a:pt x="21935" y="424967"/>
                    <a:pt x="0" y="403032"/>
                    <a:pt x="0" y="375973"/>
                  </a:cubicBezTo>
                  <a:lnTo>
                    <a:pt x="0" y="48994"/>
                  </a:lnTo>
                  <a:cubicBezTo>
                    <a:pt x="0" y="21935"/>
                    <a:pt x="21935" y="0"/>
                    <a:pt x="4899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915591" cy="501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Logging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4240" y="2421382"/>
            <a:ext cx="4373404" cy="1483215"/>
            <a:chOff x="0" y="0"/>
            <a:chExt cx="1151843" cy="3906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1843" cy="390641"/>
            </a:xfrm>
            <a:custGeom>
              <a:avLst/>
              <a:gdLst/>
              <a:ahLst/>
              <a:cxnLst/>
              <a:rect l="l" t="t" r="r" b="b"/>
              <a:pathLst>
                <a:path w="1151843" h="390641">
                  <a:moveTo>
                    <a:pt x="38945" y="0"/>
                  </a:moveTo>
                  <a:lnTo>
                    <a:pt x="1112898" y="0"/>
                  </a:lnTo>
                  <a:cubicBezTo>
                    <a:pt x="1134407" y="0"/>
                    <a:pt x="1151843" y="17436"/>
                    <a:pt x="1151843" y="38945"/>
                  </a:cubicBezTo>
                  <a:lnTo>
                    <a:pt x="1151843" y="351696"/>
                  </a:lnTo>
                  <a:cubicBezTo>
                    <a:pt x="1151843" y="362025"/>
                    <a:pt x="1147740" y="371931"/>
                    <a:pt x="1140436" y="379234"/>
                  </a:cubicBezTo>
                  <a:cubicBezTo>
                    <a:pt x="1133133" y="386538"/>
                    <a:pt x="1123227" y="390641"/>
                    <a:pt x="1112898" y="390641"/>
                  </a:cubicBezTo>
                  <a:lnTo>
                    <a:pt x="38945" y="390641"/>
                  </a:lnTo>
                  <a:cubicBezTo>
                    <a:pt x="17436" y="390641"/>
                    <a:pt x="0" y="373205"/>
                    <a:pt x="0" y="351696"/>
                  </a:cubicBezTo>
                  <a:lnTo>
                    <a:pt x="0" y="38945"/>
                  </a:lnTo>
                  <a:cubicBezTo>
                    <a:pt x="0" y="17436"/>
                    <a:pt x="17436" y="0"/>
                    <a:pt x="38945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51843" cy="457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1"/>
                </a:lnSpc>
              </a:pPr>
              <a:r>
                <a:rPr lang="en-US" sz="32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Human Approaches Danger Zone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40651" y="5143500"/>
            <a:ext cx="3893325" cy="1483215"/>
            <a:chOff x="0" y="0"/>
            <a:chExt cx="1025402" cy="3906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5402" cy="390641"/>
            </a:xfrm>
            <a:custGeom>
              <a:avLst/>
              <a:gdLst/>
              <a:ahLst/>
              <a:cxnLst/>
              <a:rect l="l" t="t" r="r" b="b"/>
              <a:pathLst>
                <a:path w="1025402" h="390641">
                  <a:moveTo>
                    <a:pt x="43747" y="0"/>
                  </a:moveTo>
                  <a:lnTo>
                    <a:pt x="981655" y="0"/>
                  </a:lnTo>
                  <a:cubicBezTo>
                    <a:pt x="1005816" y="0"/>
                    <a:pt x="1025402" y="19586"/>
                    <a:pt x="1025402" y="43747"/>
                  </a:cubicBezTo>
                  <a:lnTo>
                    <a:pt x="1025402" y="346894"/>
                  </a:lnTo>
                  <a:cubicBezTo>
                    <a:pt x="1025402" y="371055"/>
                    <a:pt x="1005816" y="390641"/>
                    <a:pt x="981655" y="390641"/>
                  </a:cubicBezTo>
                  <a:lnTo>
                    <a:pt x="43747" y="390641"/>
                  </a:lnTo>
                  <a:cubicBezTo>
                    <a:pt x="19586" y="390641"/>
                    <a:pt x="0" y="371055"/>
                    <a:pt x="0" y="346894"/>
                  </a:cubicBezTo>
                  <a:lnTo>
                    <a:pt x="0" y="43747"/>
                  </a:lnTo>
                  <a:cubicBezTo>
                    <a:pt x="0" y="19586"/>
                    <a:pt x="19586" y="0"/>
                    <a:pt x="43747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25402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Laser Beam Interrupted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25923" y="5228572"/>
            <a:ext cx="3692672" cy="1483215"/>
            <a:chOff x="0" y="0"/>
            <a:chExt cx="972556" cy="3906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2556" cy="390641"/>
            </a:xfrm>
            <a:custGeom>
              <a:avLst/>
              <a:gdLst/>
              <a:ahLst/>
              <a:cxnLst/>
              <a:rect l="l" t="t" r="r" b="b"/>
              <a:pathLst>
                <a:path w="972556" h="390641">
                  <a:moveTo>
                    <a:pt x="46124" y="0"/>
                  </a:moveTo>
                  <a:lnTo>
                    <a:pt x="926431" y="0"/>
                  </a:lnTo>
                  <a:cubicBezTo>
                    <a:pt x="938664" y="0"/>
                    <a:pt x="950396" y="4860"/>
                    <a:pt x="959046" y="13510"/>
                  </a:cubicBezTo>
                  <a:cubicBezTo>
                    <a:pt x="967696" y="22160"/>
                    <a:pt x="972556" y="33891"/>
                    <a:pt x="972556" y="46124"/>
                  </a:cubicBezTo>
                  <a:lnTo>
                    <a:pt x="972556" y="344517"/>
                  </a:lnTo>
                  <a:cubicBezTo>
                    <a:pt x="972556" y="369990"/>
                    <a:pt x="951905" y="390641"/>
                    <a:pt x="926431" y="390641"/>
                  </a:cubicBezTo>
                  <a:lnTo>
                    <a:pt x="46124" y="390641"/>
                  </a:lnTo>
                  <a:cubicBezTo>
                    <a:pt x="20651" y="390641"/>
                    <a:pt x="0" y="369990"/>
                    <a:pt x="0" y="344517"/>
                  </a:cubicBezTo>
                  <a:lnTo>
                    <a:pt x="0" y="46124"/>
                  </a:lnTo>
                  <a:cubicBezTo>
                    <a:pt x="0" y="20651"/>
                    <a:pt x="20651" y="0"/>
                    <a:pt x="46124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972556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Dual Verification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68464" y="5228572"/>
            <a:ext cx="3636427" cy="1483215"/>
            <a:chOff x="0" y="0"/>
            <a:chExt cx="957742" cy="3906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7742" cy="390641"/>
            </a:xfrm>
            <a:custGeom>
              <a:avLst/>
              <a:gdLst/>
              <a:ahLst/>
              <a:cxnLst/>
              <a:rect l="l" t="t" r="r" b="b"/>
              <a:pathLst>
                <a:path w="957742" h="390641">
                  <a:moveTo>
                    <a:pt x="46838" y="0"/>
                  </a:moveTo>
                  <a:lnTo>
                    <a:pt x="910904" y="0"/>
                  </a:lnTo>
                  <a:cubicBezTo>
                    <a:pt x="936772" y="0"/>
                    <a:pt x="957742" y="20970"/>
                    <a:pt x="957742" y="46838"/>
                  </a:cubicBezTo>
                  <a:lnTo>
                    <a:pt x="957742" y="343803"/>
                  </a:lnTo>
                  <a:cubicBezTo>
                    <a:pt x="957742" y="369671"/>
                    <a:pt x="936772" y="390641"/>
                    <a:pt x="910904" y="390641"/>
                  </a:cubicBezTo>
                  <a:lnTo>
                    <a:pt x="46838" y="390641"/>
                  </a:lnTo>
                  <a:cubicBezTo>
                    <a:pt x="20970" y="390641"/>
                    <a:pt x="0" y="369671"/>
                    <a:pt x="0" y="343803"/>
                  </a:cubicBezTo>
                  <a:lnTo>
                    <a:pt x="0" y="46838"/>
                  </a:lnTo>
                  <a:cubicBezTo>
                    <a:pt x="0" y="20970"/>
                    <a:pt x="20970" y="0"/>
                    <a:pt x="46838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957742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Violation Confirmed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83152" y="5228572"/>
            <a:ext cx="3334981" cy="1483215"/>
            <a:chOff x="0" y="0"/>
            <a:chExt cx="878349" cy="39064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8349" cy="390641"/>
            </a:xfrm>
            <a:custGeom>
              <a:avLst/>
              <a:gdLst/>
              <a:ahLst/>
              <a:cxnLst/>
              <a:rect l="l" t="t" r="r" b="b"/>
              <a:pathLst>
                <a:path w="878349" h="390641">
                  <a:moveTo>
                    <a:pt x="51071" y="0"/>
                  </a:moveTo>
                  <a:lnTo>
                    <a:pt x="827278" y="0"/>
                  </a:lnTo>
                  <a:cubicBezTo>
                    <a:pt x="840822" y="0"/>
                    <a:pt x="853813" y="5381"/>
                    <a:pt x="863390" y="14958"/>
                  </a:cubicBezTo>
                  <a:cubicBezTo>
                    <a:pt x="872968" y="24536"/>
                    <a:pt x="878349" y="37526"/>
                    <a:pt x="878349" y="51071"/>
                  </a:cubicBezTo>
                  <a:lnTo>
                    <a:pt x="878349" y="339570"/>
                  </a:lnTo>
                  <a:cubicBezTo>
                    <a:pt x="878349" y="353115"/>
                    <a:pt x="872968" y="366105"/>
                    <a:pt x="863390" y="375683"/>
                  </a:cubicBezTo>
                  <a:cubicBezTo>
                    <a:pt x="853813" y="385260"/>
                    <a:pt x="840822" y="390641"/>
                    <a:pt x="827278" y="390641"/>
                  </a:cubicBezTo>
                  <a:lnTo>
                    <a:pt x="51071" y="390641"/>
                  </a:lnTo>
                  <a:cubicBezTo>
                    <a:pt x="22865" y="390641"/>
                    <a:pt x="0" y="367776"/>
                    <a:pt x="0" y="339570"/>
                  </a:cubicBezTo>
                  <a:lnTo>
                    <a:pt x="0" y="51071"/>
                  </a:lnTo>
                  <a:cubicBezTo>
                    <a:pt x="0" y="22865"/>
                    <a:pt x="22865" y="0"/>
                    <a:pt x="51071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78349" cy="46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Alert Activated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527040" y="7838326"/>
            <a:ext cx="3579776" cy="1557224"/>
            <a:chOff x="0" y="0"/>
            <a:chExt cx="942822" cy="4101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42822" cy="410133"/>
            </a:xfrm>
            <a:custGeom>
              <a:avLst/>
              <a:gdLst/>
              <a:ahLst/>
              <a:cxnLst/>
              <a:rect l="l" t="t" r="r" b="b"/>
              <a:pathLst>
                <a:path w="942822" h="410133">
                  <a:moveTo>
                    <a:pt x="47579" y="0"/>
                  </a:moveTo>
                  <a:lnTo>
                    <a:pt x="895243" y="0"/>
                  </a:lnTo>
                  <a:cubicBezTo>
                    <a:pt x="907861" y="0"/>
                    <a:pt x="919963" y="5013"/>
                    <a:pt x="928886" y="13936"/>
                  </a:cubicBezTo>
                  <a:cubicBezTo>
                    <a:pt x="937809" y="22858"/>
                    <a:pt x="942822" y="34960"/>
                    <a:pt x="942822" y="47579"/>
                  </a:cubicBezTo>
                  <a:lnTo>
                    <a:pt x="942822" y="362554"/>
                  </a:lnTo>
                  <a:cubicBezTo>
                    <a:pt x="942822" y="375173"/>
                    <a:pt x="937809" y="387275"/>
                    <a:pt x="928886" y="396197"/>
                  </a:cubicBezTo>
                  <a:cubicBezTo>
                    <a:pt x="919963" y="405120"/>
                    <a:pt x="907861" y="410133"/>
                    <a:pt x="895243" y="410133"/>
                  </a:cubicBezTo>
                  <a:lnTo>
                    <a:pt x="47579" y="410133"/>
                  </a:lnTo>
                  <a:cubicBezTo>
                    <a:pt x="34960" y="410133"/>
                    <a:pt x="22858" y="405120"/>
                    <a:pt x="13936" y="396197"/>
                  </a:cubicBezTo>
                  <a:cubicBezTo>
                    <a:pt x="5013" y="387275"/>
                    <a:pt x="0" y="375173"/>
                    <a:pt x="0" y="362554"/>
                  </a:cubicBezTo>
                  <a:lnTo>
                    <a:pt x="0" y="47579"/>
                  </a:lnTo>
                  <a:cubicBezTo>
                    <a:pt x="0" y="34960"/>
                    <a:pt x="5013" y="22858"/>
                    <a:pt x="13936" y="13936"/>
                  </a:cubicBezTo>
                  <a:cubicBezTo>
                    <a:pt x="22858" y="5013"/>
                    <a:pt x="34960" y="0"/>
                    <a:pt x="47579" y="0"/>
                  </a:cubicBez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942822" cy="486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71"/>
                </a:lnSpc>
              </a:pPr>
              <a:r>
                <a:rPr lang="en-US" sz="3550" b="1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System Reset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3547432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8070636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/>
          <p:cNvSpPr/>
          <p:nvPr/>
        </p:nvSpPr>
        <p:spPr>
          <a:xfrm>
            <a:off x="12521573" y="278535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Freeform 42"/>
          <p:cNvSpPr/>
          <p:nvPr/>
        </p:nvSpPr>
        <p:spPr>
          <a:xfrm rot="5400000">
            <a:off x="15209670" y="4104606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8"/>
                </a:lnTo>
                <a:lnTo>
                  <a:pt x="0" y="75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 rot="-10800000">
            <a:off x="12712847" y="5555154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 rot="-10800000">
            <a:off x="8168309" y="559254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 rot="-10800000">
            <a:off x="3547432" y="5592545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 rot="5400000">
            <a:off x="1372999" y="6826724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7" y="0"/>
                </a:lnTo>
                <a:lnTo>
                  <a:pt x="1155287" y="755269"/>
                </a:lnTo>
                <a:lnTo>
                  <a:pt x="0" y="75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3547432" y="8130216"/>
            <a:ext cx="1155287" cy="755269"/>
          </a:xfrm>
          <a:custGeom>
            <a:avLst/>
            <a:gdLst/>
            <a:ahLst/>
            <a:cxnLst/>
            <a:rect l="l" t="t" r="r" b="b"/>
            <a:pathLst>
              <a:path w="1155287" h="755269">
                <a:moveTo>
                  <a:pt x="0" y="0"/>
                </a:moveTo>
                <a:lnTo>
                  <a:pt x="1155286" y="0"/>
                </a:lnTo>
                <a:lnTo>
                  <a:pt x="1155286" y="755268"/>
                </a:lnTo>
                <a:lnTo>
                  <a:pt x="0" y="75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13059542" y="7006598"/>
            <a:ext cx="5142799" cy="3220678"/>
          </a:xfrm>
          <a:custGeom>
            <a:avLst/>
            <a:gdLst/>
            <a:ahLst/>
            <a:cxnLst/>
            <a:rect l="l" t="t" r="r" b="b"/>
            <a:pathLst>
              <a:path w="5142799" h="3220678">
                <a:moveTo>
                  <a:pt x="0" y="0"/>
                </a:moveTo>
                <a:lnTo>
                  <a:pt x="5142799" y="0"/>
                </a:lnTo>
                <a:lnTo>
                  <a:pt x="5142799" y="3220678"/>
                </a:lnTo>
                <a:lnTo>
                  <a:pt x="0" y="322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104870" y="3137617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648172">
            <a:off x="10633026" y="-1610120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798888" y="3398614"/>
            <a:ext cx="6356404" cy="6356404"/>
          </a:xfrm>
          <a:custGeom>
            <a:avLst/>
            <a:gdLst/>
            <a:ahLst/>
            <a:cxnLst/>
            <a:rect l="l" t="t" r="r" b="b"/>
            <a:pathLst>
              <a:path w="6356404" h="6356404">
                <a:moveTo>
                  <a:pt x="0" y="0"/>
                </a:moveTo>
                <a:lnTo>
                  <a:pt x="6356404" y="0"/>
                </a:lnTo>
                <a:lnTo>
                  <a:pt x="6356404" y="6356404"/>
                </a:lnTo>
                <a:lnTo>
                  <a:pt x="0" y="6356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6528342" y="4128068"/>
            <a:ext cx="4897496" cy="4897496"/>
          </a:xfrm>
          <a:custGeom>
            <a:avLst/>
            <a:gdLst/>
            <a:ahLst/>
            <a:cxnLst/>
            <a:rect l="l" t="t" r="r" b="b"/>
            <a:pathLst>
              <a:path w="4897496" h="4897496">
                <a:moveTo>
                  <a:pt x="0" y="0"/>
                </a:moveTo>
                <a:lnTo>
                  <a:pt x="4897496" y="0"/>
                </a:lnTo>
                <a:lnTo>
                  <a:pt x="4897496" y="4897496"/>
                </a:lnTo>
                <a:lnTo>
                  <a:pt x="0" y="4897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5745268" y="470331"/>
            <a:ext cx="6410024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 u="sng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011" y="1808719"/>
            <a:ext cx="16192168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full system information and demo please scan the QR 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107142">
            <a:off x="-1184404" y="3265940"/>
            <a:ext cx="6275070" cy="8229600"/>
          </a:xfrm>
          <a:custGeom>
            <a:avLst/>
            <a:gdLst/>
            <a:ahLst/>
            <a:cxnLst/>
            <a:rect l="l" t="t" r="r" b="b"/>
            <a:pathLst>
              <a:path w="6275070" h="822960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648172">
            <a:off x="11716018" y="-1627122"/>
            <a:ext cx="7962138" cy="7242609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448041" y="1876367"/>
            <a:ext cx="11391919" cy="6534267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7448A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5924" b="-59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559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Prompt Medium</vt:lpstr>
      <vt:lpstr>Calibri</vt:lpstr>
      <vt:lpstr>Arial</vt:lpstr>
      <vt:lpstr>Red Hat Display Bold</vt:lpstr>
      <vt:lpstr>Canva Sans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Dark Grey Lines Gradient Technology Keynote Presentation</dc:title>
  <cp:lastModifiedBy>SELF STUDY</cp:lastModifiedBy>
  <cp:revision>2</cp:revision>
  <dcterms:created xsi:type="dcterms:W3CDTF">2006-08-16T00:00:00Z</dcterms:created>
  <dcterms:modified xsi:type="dcterms:W3CDTF">2025-12-10T03:06:31Z</dcterms:modified>
  <dc:identifier>DAG6jXIebL8</dc:identifier>
</cp:coreProperties>
</file>